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42"/>
  </p:notesMasterIdLst>
  <p:handoutMasterIdLst>
    <p:handoutMasterId r:id="rId43"/>
  </p:handoutMasterIdLst>
  <p:sldIdLst>
    <p:sldId id="724" r:id="rId3"/>
    <p:sldId id="725" r:id="rId4"/>
    <p:sldId id="726" r:id="rId5"/>
    <p:sldId id="727" r:id="rId6"/>
    <p:sldId id="728" r:id="rId7"/>
    <p:sldId id="729" r:id="rId8"/>
    <p:sldId id="730" r:id="rId9"/>
    <p:sldId id="731" r:id="rId10"/>
    <p:sldId id="732" r:id="rId11"/>
    <p:sldId id="733" r:id="rId12"/>
    <p:sldId id="734" r:id="rId13"/>
    <p:sldId id="735" r:id="rId14"/>
    <p:sldId id="736" r:id="rId15"/>
    <p:sldId id="737" r:id="rId16"/>
    <p:sldId id="738" r:id="rId17"/>
    <p:sldId id="739" r:id="rId18"/>
    <p:sldId id="740" r:id="rId19"/>
    <p:sldId id="741" r:id="rId20"/>
    <p:sldId id="742" r:id="rId21"/>
    <p:sldId id="743" r:id="rId22"/>
    <p:sldId id="744" r:id="rId23"/>
    <p:sldId id="745" r:id="rId24"/>
    <p:sldId id="746" r:id="rId25"/>
    <p:sldId id="747" r:id="rId26"/>
    <p:sldId id="748" r:id="rId27"/>
    <p:sldId id="749" r:id="rId28"/>
    <p:sldId id="750" r:id="rId29"/>
    <p:sldId id="751" r:id="rId30"/>
    <p:sldId id="752" r:id="rId31"/>
    <p:sldId id="753" r:id="rId32"/>
    <p:sldId id="754" r:id="rId33"/>
    <p:sldId id="755" r:id="rId34"/>
    <p:sldId id="756" r:id="rId35"/>
    <p:sldId id="757" r:id="rId36"/>
    <p:sldId id="758" r:id="rId37"/>
    <p:sldId id="759" r:id="rId38"/>
    <p:sldId id="906" r:id="rId39"/>
    <p:sldId id="907" r:id="rId40"/>
    <p:sldId id="760" r:id="rId41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Fair Housing Laws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BBB1BBF3-83FB-4D30-85A9-8C6B6946CB97}">
      <dgm:prSet custT="1"/>
      <dgm:spPr/>
      <dgm:t>
        <a:bodyPr/>
        <a:lstStyle/>
        <a:p>
          <a:r>
            <a:rPr lang="en-US" sz="2800" b="0" dirty="0"/>
            <a:t>Property Disclosures</a:t>
          </a:r>
        </a:p>
      </dgm:t>
    </dgm:pt>
    <dgm:pt modelId="{C3AD4A78-7476-4547-9CC6-2A85C733DAD5}" type="parTrans" cxnId="{1A420DCD-193F-43C4-A5EC-ABB6874E2445}">
      <dgm:prSet/>
      <dgm:spPr/>
      <dgm:t>
        <a:bodyPr/>
        <a:lstStyle/>
        <a:p>
          <a:endParaRPr lang="en-US"/>
        </a:p>
      </dgm:t>
    </dgm:pt>
    <dgm:pt modelId="{ED5B20E1-CDF2-433E-BDF5-9604C70224AC}" type="sibTrans" cxnId="{1A420DCD-193F-43C4-A5EC-ABB6874E2445}">
      <dgm:prSet/>
      <dgm:spPr/>
      <dgm:t>
        <a:bodyPr/>
        <a:lstStyle/>
        <a:p>
          <a:endParaRPr lang="en-US"/>
        </a:p>
      </dgm:t>
    </dgm:pt>
    <dgm:pt modelId="{036EB781-D75D-41BF-B094-FD84334BD087}">
      <dgm:prSet custT="1"/>
      <dgm:spPr/>
      <dgm:t>
        <a:bodyPr/>
        <a:lstStyle/>
        <a:p>
          <a:r>
            <a:rPr lang="en-US" sz="2800" b="0" dirty="0"/>
            <a:t>Other Professional Practices</a:t>
          </a:r>
        </a:p>
      </dgm:t>
    </dgm:pt>
    <dgm:pt modelId="{D212D4DB-D639-4BB3-A8E3-65975357F5C3}" type="parTrans" cxnId="{E022ACD3-1C28-4ED2-8E79-B662C02D20E1}">
      <dgm:prSet/>
      <dgm:spPr/>
      <dgm:t>
        <a:bodyPr/>
        <a:lstStyle/>
        <a:p>
          <a:endParaRPr lang="en-US"/>
        </a:p>
      </dgm:t>
    </dgm:pt>
    <dgm:pt modelId="{48D7B17E-BF07-4296-B171-79DB98C020FC}" type="sibTrans" cxnId="{E022ACD3-1C28-4ED2-8E79-B662C02D20E1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3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FF567BE5-D816-4B3B-82EB-465A5217AED0}" type="pres">
      <dgm:prSet presAssocID="{BBB1BBF3-83FB-4D30-85A9-8C6B6946CB97}" presName="parentText" presStyleLbl="node1" presStyleIdx="1" presStyleCnt="3" custLinFactY="-684" custLinFactNeighborX="-690" custLinFactNeighborY="-100000">
        <dgm:presLayoutVars>
          <dgm:chMax val="0"/>
          <dgm:bulletEnabled val="1"/>
        </dgm:presLayoutVars>
      </dgm:prSet>
      <dgm:spPr/>
    </dgm:pt>
    <dgm:pt modelId="{27DE7361-BD48-49A5-862F-F0BF5674FE0B}" type="pres">
      <dgm:prSet presAssocID="{ED5B20E1-CDF2-433E-BDF5-9604C70224AC}" presName="spacer" presStyleCnt="0"/>
      <dgm:spPr/>
    </dgm:pt>
    <dgm:pt modelId="{46B344FD-CE58-4701-B1D0-CBAC13092F30}" type="pres">
      <dgm:prSet presAssocID="{036EB781-D75D-41BF-B094-FD84334BD087}" presName="parentText" presStyleLbl="node1" presStyleIdx="2" presStyleCnt="3" custLinFactY="-12140" custLinFactNeighborX="-690" custLinFactNeighborY="-100000">
        <dgm:presLayoutVars>
          <dgm:chMax val="0"/>
          <dgm:bulletEnabled val="1"/>
        </dgm:presLayoutVars>
      </dgm:prSet>
      <dgm:spPr/>
    </dgm:pt>
  </dgm:ptLst>
  <dgm:cxnLst>
    <dgm:cxn modelId="{1BD41839-37BD-4CDE-9E71-5EB7799A09A5}" type="presOf" srcId="{036EB781-D75D-41BF-B094-FD84334BD087}" destId="{46B344FD-CE58-4701-B1D0-CBAC13092F30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1A420DCD-193F-43C4-A5EC-ABB6874E2445}" srcId="{420FE836-15B6-40BC-9F25-40BD8E0A5E39}" destId="{BBB1BBF3-83FB-4D30-85A9-8C6B6946CB97}" srcOrd="1" destOrd="0" parTransId="{C3AD4A78-7476-4547-9CC6-2A85C733DAD5}" sibTransId="{ED5B20E1-CDF2-433E-BDF5-9604C70224AC}"/>
    <dgm:cxn modelId="{E022ACD3-1C28-4ED2-8E79-B662C02D20E1}" srcId="{420FE836-15B6-40BC-9F25-40BD8E0A5E39}" destId="{036EB781-D75D-41BF-B094-FD84334BD087}" srcOrd="2" destOrd="0" parTransId="{D212D4DB-D639-4BB3-A8E3-65975357F5C3}" sibTransId="{48D7B17E-BF07-4296-B171-79DB98C020FC}"/>
    <dgm:cxn modelId="{845C07EC-C713-45E3-BDD5-1B8479BACB30}" type="presOf" srcId="{6819D456-DB70-4462-A4D0-E01F8287C35C}" destId="{F8657375-F6AF-454D-8B1A-A71022EE2F15}" srcOrd="0" destOrd="0" presId="urn:microsoft.com/office/officeart/2005/8/layout/vList2"/>
    <dgm:cxn modelId="{980E68EF-AE19-4AD4-A4D9-1486D80BF272}" type="presOf" srcId="{BBB1BBF3-83FB-4D30-85A9-8C6B6946CB97}" destId="{FF567BE5-D816-4B3B-82EB-465A5217AED0}" srcOrd="0" destOrd="0" presId="urn:microsoft.com/office/officeart/2005/8/layout/vList2"/>
    <dgm:cxn modelId="{B2FAC3F0-9A82-470C-A31A-C2DC2A12F1B5}" type="presOf" srcId="{420FE836-15B6-40BC-9F25-40BD8E0A5E39}" destId="{61E18645-9A1E-41BA-8952-7654E9D4A096}" srcOrd="0" destOrd="0" presId="urn:microsoft.com/office/officeart/2005/8/layout/vList2"/>
    <dgm:cxn modelId="{BAC4A92A-4830-4FD8-B9A9-78389B8A5B02}" type="presParOf" srcId="{61E18645-9A1E-41BA-8952-7654E9D4A096}" destId="{F8657375-F6AF-454D-8B1A-A71022EE2F15}" srcOrd="0" destOrd="0" presId="urn:microsoft.com/office/officeart/2005/8/layout/vList2"/>
    <dgm:cxn modelId="{F507829C-4BE0-4CD0-A47D-B5A1A474A41C}" type="presParOf" srcId="{61E18645-9A1E-41BA-8952-7654E9D4A096}" destId="{2A581299-9EDE-4CC3-99DE-E79BADEB3DD9}" srcOrd="1" destOrd="0" presId="urn:microsoft.com/office/officeart/2005/8/layout/vList2"/>
    <dgm:cxn modelId="{4F2889AF-154C-4C3A-AC52-D465D66BB0CD}" type="presParOf" srcId="{61E18645-9A1E-41BA-8952-7654E9D4A096}" destId="{FF567BE5-D816-4B3B-82EB-465A5217AED0}" srcOrd="2" destOrd="0" presId="urn:microsoft.com/office/officeart/2005/8/layout/vList2"/>
    <dgm:cxn modelId="{063BAC45-75AD-4C36-8BC0-87F9AB3832EC}" type="presParOf" srcId="{61E18645-9A1E-41BA-8952-7654E9D4A096}" destId="{27DE7361-BD48-49A5-862F-F0BF5674FE0B}" srcOrd="3" destOrd="0" presId="urn:microsoft.com/office/officeart/2005/8/layout/vList2"/>
    <dgm:cxn modelId="{DCAE053A-39EF-48F7-A376-AF186EB8DA81}" type="presParOf" srcId="{61E18645-9A1E-41BA-8952-7654E9D4A096}" destId="{46B344FD-CE58-4701-B1D0-CBAC13092F3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26410"/>
          <a:ext cx="5524501" cy="87984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Fair Housing Laws</a:t>
          </a:r>
        </a:p>
      </dsp:txBody>
      <dsp:txXfrm>
        <a:off x="42950" y="69360"/>
        <a:ext cx="5438601" cy="793940"/>
      </dsp:txXfrm>
    </dsp:sp>
    <dsp:sp modelId="{FF567BE5-D816-4B3B-82EB-465A5217AED0}">
      <dsp:nvSpPr>
        <dsp:cNvPr id="0" name=""/>
        <dsp:cNvSpPr/>
      </dsp:nvSpPr>
      <dsp:spPr>
        <a:xfrm>
          <a:off x="0" y="904601"/>
          <a:ext cx="5524501" cy="87984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Property Disclosures</a:t>
          </a:r>
        </a:p>
      </dsp:txBody>
      <dsp:txXfrm>
        <a:off x="42950" y="947551"/>
        <a:ext cx="5438601" cy="793940"/>
      </dsp:txXfrm>
    </dsp:sp>
    <dsp:sp modelId="{46B344FD-CE58-4701-B1D0-CBAC13092F30}">
      <dsp:nvSpPr>
        <dsp:cNvPr id="0" name=""/>
        <dsp:cNvSpPr/>
      </dsp:nvSpPr>
      <dsp:spPr>
        <a:xfrm>
          <a:off x="0" y="1819006"/>
          <a:ext cx="5524501" cy="87984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Other Professional Practices</a:t>
          </a:r>
        </a:p>
      </dsp:txBody>
      <dsp:txXfrm>
        <a:off x="42950" y="1861956"/>
        <a:ext cx="5438601" cy="793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121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0240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147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439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7579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925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8851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300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098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078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630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604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402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518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68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412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39402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553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2234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3995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94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4585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9435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2975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7534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7835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4584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0426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4443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846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1693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622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382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169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098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081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020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181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331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60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0273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8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42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057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08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4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9472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283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4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3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36454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20: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Professional Practices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09749" y="2475051"/>
          <a:ext cx="5524501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372819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#20  Professional Practices          Slide 20-1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94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Discrimination by the client</a:t>
            </a:r>
            <a:br>
              <a:rPr lang="en-US" sz="800" b="1" dirty="0"/>
            </a:br>
            <a:endParaRPr lang="en-US" sz="8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laws apply to owners as well as agents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 liable if goes along with client discrimination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agent should withdraw from relationship with discriminatory client</a:t>
            </a:r>
            <a:br>
              <a:rPr lang="en-US" sz="1000" dirty="0"/>
            </a:br>
            <a:endParaRPr lang="en-US" sz="1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Violations and enforcement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file HUD complaint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file suit in court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may obtain injunction, damages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violators subject to prosecution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265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Fair financing laws</a:t>
            </a:r>
            <a:br>
              <a:rPr lang="en-US" sz="800" b="1" dirty="0"/>
            </a:br>
            <a:endParaRPr lang="en-US" sz="8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Equal Credit Opportunity Act (ECOA)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lenders must be fair, impartial in loan qualifying</a:t>
            </a:r>
            <a:br>
              <a:rPr lang="en-US" sz="700" dirty="0"/>
            </a:br>
            <a:endParaRPr lang="en-US" sz="7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may not discriminate based on race, color, religion, national origin, sex, marital status, age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must state reasons for credit denial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9039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Fair financing laws (cont.)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Home Mortgage Disclosure Act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prohibits redlining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lenders must report location of loans</a:t>
            </a:r>
            <a:endParaRPr lang="en-US" sz="700" dirty="0"/>
          </a:p>
          <a:p>
            <a:pPr lvl="3" indent="-342900">
              <a:buFont typeface="Courier New" panose="02070309020205020404" pitchFamily="49" charset="0"/>
              <a:buChar char="o"/>
            </a:pPr>
            <a:endParaRPr lang="en-US" sz="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Americans with Disabilities Act (ADA)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purpose is to prohibit discrimination against persons with disabilities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applies to accessing public, employment,  education, transportation facilities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applies to private employers with 15+ employees and public employees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725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Americans with Disabilities Act (ADA)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Title I: Employment</a:t>
            </a:r>
            <a:br>
              <a:rPr lang="en-US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have equal opportunity, enforced by ECOA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Title II: State, local government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cannot discriminate in state and local services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Title III: Public accommodations</a:t>
            </a:r>
            <a:br>
              <a:rPr lang="en-US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cannot discriminate in public accommodations, commercial facilities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640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Americans with Disabilities Act (ADA)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Title IV: Telecommunication</a:t>
            </a:r>
            <a:br>
              <a:rPr lang="en-US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concerns accommodations in telecommunications, public service messaging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Title V: miscellaneous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general provisions as to how ADA affects other laws, insurance, lawyers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licensees should clearly understand provisions of Title I and III</a:t>
            </a:r>
            <a:endParaRPr lang="en-US" sz="2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555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Americans with Disabilities Act (ADA)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ADA requirements</a:t>
            </a:r>
            <a:br>
              <a:rPr lang="en-US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landlords must modify housing to be accessible without hindrance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access must be equivalent to that provided for non-disabled persons</a:t>
            </a: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penalties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violations can result in citations, license restrictions, fines, injunctions 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owners can be liable for personal injury damages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73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Residential Property Condition</a:t>
            </a:r>
            <a:br>
              <a:rPr lang="en-US" sz="24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Seller’s Disclosure Form</a:t>
            </a:r>
            <a:br>
              <a:rPr lang="en-US" sz="800" dirty="0"/>
            </a:br>
            <a:br>
              <a:rPr lang="en-US" sz="8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sellers (not agents) must complete form in many states for prospective buyers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describes property condition at time of sale on state-approved forms</a:t>
            </a: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owners role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seller’s must affirm whether or not problems exist with property or it’s systems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if unknown, seller must so state; if a defect is known, seller must disclose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240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Residential Property Condition 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owners role (cont.)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if seller is unaware of a problem, s/he can state “no representation” which removes liability for not disclosing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seller must sign, deliver to buyer and buyer must acknowledge receipt</a:t>
            </a:r>
            <a:br>
              <a:rPr lang="en-US" sz="400" dirty="0"/>
            </a:br>
            <a:endParaRPr lang="en-US" sz="4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licensee’s role</a:t>
            </a:r>
            <a:br>
              <a:rPr lang="en-US" sz="600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disclose any material facts that are known or reasonably should have known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119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Residential Property Condition 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right of rescission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if seller does not complete and deliver form, buyer receives a right to rescind contract and reclaim deposit</a:t>
            </a:r>
            <a:br>
              <a:rPr lang="en-US" sz="2800" dirty="0"/>
            </a:b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right to cancel continues until closing or occupancy</a:t>
            </a:r>
            <a:br>
              <a:rPr lang="en-US" sz="400" dirty="0"/>
            </a:br>
            <a:endParaRPr lang="en-US" sz="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76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Residential Property Condition 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property condition and material facts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material fact = a fact affecting the property’s value or the prospect’s decision to contract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property stigmas are not material facts (previous crime, suicide, disease, etc.)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no requirement to disclose non-material facts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material facts can include the surrounding area in addition to the immediate premises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03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0"/>
            <a:ext cx="6553200" cy="7010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Anti-discrimination</a:t>
            </a:r>
            <a:br>
              <a:rPr lang="en-US" sz="800" b="1" dirty="0"/>
            </a:br>
            <a:endParaRPr lang="en-US" sz="8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federal and state laws prohibit discrimination in housing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citizens entitled to live wherever they wish without discrimination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State fair housing laws 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reflect national laws with certain differences</a:t>
            </a:r>
            <a:br>
              <a:rPr lang="en-US" sz="100" dirty="0"/>
            </a:br>
            <a:endParaRPr lang="en-US" sz="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Fair housing and local zoning</a:t>
            </a:r>
            <a:br>
              <a:rPr lang="en-US" sz="800" b="1" dirty="0"/>
            </a:br>
            <a:endParaRPr lang="en-US" sz="8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fair housing does not preempt local zoning, but zoning cannot be discriminatory against protected classes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150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licensees and principals are responsible for disclosing, remediating hazards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lead-based paint</a:t>
            </a:r>
            <a:br>
              <a:rPr lang="en-US" dirty="0"/>
            </a:b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if property built before 1978, must disclose possible lead hazard</a:t>
            </a:r>
            <a:br>
              <a:rPr lang="en-US" sz="2400" dirty="0"/>
            </a:b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use form “Protect Your Family from Lead in Your Home”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buyers may want to conduct risk assessment prior to purchase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227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mold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be disclosed if present in home</a:t>
            </a:r>
            <a:br>
              <a:rPr lang="en-US" sz="1800" dirty="0"/>
            </a:br>
            <a:br>
              <a:rPr lang="en-US" sz="200" dirty="0"/>
            </a:br>
            <a:endParaRPr lang="en-US" sz="2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also disclose flooding and water damage that can cause mold</a:t>
            </a:r>
            <a:br>
              <a:rPr lang="en-US" sz="24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Asbestos</a:t>
            </a:r>
            <a:br>
              <a:rPr lang="en-US" sz="600" dirty="0"/>
            </a:br>
            <a:endParaRPr lang="en-US" sz="6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 cause lung cancer; must be removed by experts to prevent contamination</a:t>
            </a:r>
            <a:br>
              <a:rPr lang="en-US" sz="5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air quality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can/should test for carbon monoxide, radon, formaldehyde, other toxic chemicals prior to sale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958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3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carbon monoxide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emitted by gas space heaters, chimneys, furnaces, stoves, etc.</a:t>
            </a:r>
            <a:br>
              <a:rPr lang="en-US" sz="1800" dirty="0"/>
            </a:br>
            <a:br>
              <a:rPr lang="en-US" sz="200" dirty="0"/>
            </a:br>
            <a:endParaRPr lang="en-US" sz="2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detectors should be in every home</a:t>
            </a:r>
            <a:br>
              <a:rPr lang="en-US" sz="1100" dirty="0"/>
            </a:br>
            <a:br>
              <a:rPr lang="en-US" sz="1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faulty septic systems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 release contaminants into soil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should inspect periodically and prior to any conveyance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radon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detectable radioactive ground gas that can cause cancer; should include in any home inspection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8191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urea formaldehyde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hazard in foam insulation and pressed wood products, </a:t>
            </a:r>
            <a:r>
              <a:rPr lang="en-US" sz="2400" dirty="0" err="1"/>
              <a:t>eg</a:t>
            </a:r>
            <a:r>
              <a:rPr lang="en-US" sz="2400" dirty="0"/>
              <a:t>, particle board</a:t>
            </a:r>
            <a:br>
              <a:rPr lang="en-US" sz="400" dirty="0"/>
            </a:br>
            <a:endParaRPr lang="en-US" sz="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severity of hazard decreases over time</a:t>
            </a:r>
            <a:br>
              <a:rPr lang="en-US" sz="24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underground storage tanks (UST)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commercial hazard if leaking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should disclose presence of any UST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0906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781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3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br>
              <a:rPr lang="en-US" sz="1100" dirty="0"/>
            </a:br>
            <a:endParaRPr lang="en-US" sz="1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Clean Air and Clean Water Acts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Clean Air Act controls air pollution on national scale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creates pollutant- emission standards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monitors air quality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Clean Water Act governs, sets standards for controlling water pollution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applies to all waters connected to navigable waterways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312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Safe Drinking Water Act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regulates, protects public supply of drinking water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sets protection standards, requires water suppliers to report discovered health risks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sellers must disclose property’s source of drinking water and proximity to septic systems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should test any well system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3876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Brownfields Law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brownfields = abandoned commercial sites likely to contain toxic material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law provides funds, liability protections and tax exemptions for reclamation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Environmental Protection Agency (EPA)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integrates federal environmental research, funding, monitoring, standard-setting, and enforcement into one agency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272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76200"/>
            <a:ext cx="6705593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Environmental issues</a:t>
            </a:r>
            <a:br>
              <a:rPr lang="en-US" sz="5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licensee disclosure obligations, liabilities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licensees should have general awareness and where to get expert help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not expected to have expert knowledge of law or physical condition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critical role is to </a:t>
            </a:r>
          </a:p>
          <a:p>
            <a:pPr marL="2171700" lvl="4" indent="-457200">
              <a:buFont typeface="Arial" panose="020B0604020202020204" pitchFamily="34" charset="0"/>
              <a:buChar char="•"/>
            </a:pPr>
            <a:r>
              <a:rPr lang="en-US" sz="2400" dirty="0"/>
              <a:t>be aware of potential hazards</a:t>
            </a:r>
          </a:p>
          <a:p>
            <a:pPr marL="2171700" lvl="4" indent="-457200">
              <a:buFont typeface="Arial" panose="020B0604020202020204" pitchFamily="34" charset="0"/>
              <a:buChar char="•"/>
            </a:pPr>
            <a:r>
              <a:rPr lang="en-US" sz="2400" dirty="0"/>
              <a:t>disclose material facts, have attorney draft disclosures</a:t>
            </a:r>
          </a:p>
          <a:p>
            <a:pPr marL="2171700" lvl="4" indent="-457200">
              <a:buFont typeface="Arial" panose="020B0604020202020204" pitchFamily="34" charset="0"/>
              <a:buChar char="•"/>
            </a:pPr>
            <a:r>
              <a:rPr lang="en-US" sz="2400" dirty="0"/>
              <a:t>know where to find expert help</a:t>
            </a:r>
          </a:p>
          <a:p>
            <a:pPr marL="2171700" lvl="4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401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400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Warranties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purpose and scope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aka, home service contracts, to cover service, repair of systems, appliances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typically annual contracts with costs depending on property size, location, type, degree of coverage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may be included in purchase price of a home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limitations – warranties may exclude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pre-existing conditions, accidental breakages, poor installations, outdoor systems, certain appliances, etc.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homeowner must use warranty company to have services performed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107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3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Inspections</a:t>
            </a:r>
            <a:br>
              <a:rPr lang="en-US" sz="1000" dirty="0"/>
            </a:br>
            <a:endParaRPr lang="en-US" sz="10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process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inspections detect oversights or need for repairs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identify need for maintenance procedures</a:t>
            </a:r>
            <a:br>
              <a:rPr lang="en-US" sz="900" dirty="0"/>
            </a:br>
            <a:endParaRPr lang="en-US" sz="9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inspections uncover system, pest infestation, environmental issues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termite inspections</a:t>
            </a:r>
            <a:br>
              <a:rPr lang="en-US" sz="200" dirty="0"/>
            </a:br>
            <a:endParaRPr lang="en-US" sz="2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not easily detectable by non-experts; should do annual inspections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0255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86360"/>
            <a:ext cx="6553200" cy="63144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Civil Rights Act of 1866</a:t>
            </a:r>
            <a:br>
              <a:rPr lang="en-US" sz="900" b="1" dirty="0"/>
            </a:br>
            <a:endParaRPr lang="en-US" sz="9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discrimination in selling or leasing housing </a:t>
            </a:r>
            <a:r>
              <a:rPr lang="en-US" b="1" dirty="0"/>
              <a:t>based on race</a:t>
            </a:r>
            <a:br>
              <a:rPr lang="en-US" sz="700" b="1" dirty="0"/>
            </a:br>
            <a:endParaRPr lang="en-US" sz="7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Executive Order 11063: </a:t>
            </a:r>
            <a:r>
              <a:rPr lang="en-US" dirty="0"/>
              <a:t>no </a:t>
            </a:r>
            <a:r>
              <a:rPr lang="en-US" b="1" dirty="0"/>
              <a:t>race discrimination</a:t>
            </a:r>
            <a:r>
              <a:rPr lang="en-US" dirty="0"/>
              <a:t> involving FHA- or VA-backed loans</a:t>
            </a:r>
            <a:br>
              <a:rPr lang="en-US" sz="800" dirty="0"/>
            </a:br>
            <a:endParaRPr lang="en-US" sz="8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Civil Rights Act of 1968</a:t>
            </a:r>
            <a:endParaRPr lang="en-US" sz="1050" dirty="0"/>
          </a:p>
          <a:p>
            <a:pPr marL="400050" lvl="1" indent="0">
              <a:buNone/>
            </a:pPr>
            <a:endParaRPr lang="en-US" sz="700" b="1" dirty="0"/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dirty="0"/>
              <a:t>Title VIII (Fair Housing Act)</a:t>
            </a:r>
            <a:br>
              <a:rPr lang="en-US" sz="300" dirty="0"/>
            </a:br>
            <a:endParaRPr lang="en-US" sz="300" dirty="0"/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no housing discrimination based on </a:t>
            </a:r>
            <a:r>
              <a:rPr lang="en-US" sz="2400" b="1" dirty="0"/>
              <a:t>race, color, religion, national origin</a:t>
            </a:r>
            <a:br>
              <a:rPr lang="en-US" sz="200" dirty="0"/>
            </a:br>
            <a:endParaRPr lang="en-US" sz="200" dirty="0"/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certain exceptions permitted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041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Inspections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environmental inspections, audits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home inspections should include environmental issues / hazards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can also conduct site assessments which examine possible impairments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environmental impact statements (EIS)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performed for federally, some privately funded development projects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addresses air, water quality, noise, health, safety, wildlife, traffic, sewer impacts of project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culminates in permit or permit denial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933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br>
              <a:rPr lang="en-US" sz="1200" b="1" dirty="0">
                <a:solidFill>
                  <a:srgbClr val="FF0000"/>
                </a:solidFill>
              </a:rPr>
            </a:b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Inspections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licensee disclosure duties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 most states, licensees must disclose known, material facts on residential properties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also disclose known results of any residential inspection</a:t>
            </a:r>
            <a:br>
              <a:rPr lang="en-US" sz="700" dirty="0"/>
            </a:br>
            <a:endParaRPr lang="en-US" sz="7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when not required, licensees should suggest professional inspections /  audits</a:t>
            </a:r>
            <a:br>
              <a:rPr lang="en-US" sz="2400" dirty="0"/>
            </a:br>
            <a:endParaRPr lang="en-US" sz="24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8692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Property Disclosures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2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Homeowners’ associations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property disclosures include homeowners’ associations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disclose if subject to common interest plan</a:t>
            </a: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disclose association’s membership obligation, dues, restrictions</a:t>
            </a:r>
            <a:br>
              <a:rPr lang="en-US" sz="100" dirty="0"/>
            </a:br>
            <a:br>
              <a:rPr lang="en-US" sz="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association must provide required disclosure documents, forms, timing requirements, etc.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seller responsible for disclosures, agent must ensure seller complies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0583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2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Codes of ethics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sources of practitioner ethics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federal, state legislation</a:t>
            </a: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state license regulation</a:t>
            </a:r>
            <a:br>
              <a:rPr lang="en-US" sz="100" dirty="0"/>
            </a:br>
            <a:br>
              <a:rPr lang="en-US" sz="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industry self-regulation via trade associations, institutes</a:t>
            </a:r>
            <a:br>
              <a:rPr lang="en-US" sz="5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predominant influence in practitioner ethics is the Code of Ethics of the National Association of Realtors®</a:t>
            </a:r>
            <a:br>
              <a:rPr lang="en-US" sz="800" dirty="0"/>
            </a:b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covers all aspects of practice and transactions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0728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2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Job performance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critical areas of skills and knowledge as a professional practitioner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market knowledge</a:t>
            </a: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real estate laws</a:t>
            </a:r>
            <a:br>
              <a:rPr lang="en-US" sz="100" dirty="0"/>
            </a:br>
            <a:br>
              <a:rPr lang="en-US" sz="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evolving standards of practice</a:t>
            </a:r>
            <a:br>
              <a:rPr lang="en-US" sz="500" dirty="0"/>
            </a:br>
            <a:endParaRPr lang="en-US" sz="5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practitioners must also understand limits of one’s expertise</a:t>
            </a:r>
            <a:endParaRPr lang="en-US" sz="8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must not practice law, investment or tax counseling, securities brokerage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365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2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Duties to clients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most codes of ethics uphold commitment to fulfilling fiduciary duties, including</a:t>
            </a:r>
            <a:br>
              <a:rPr lang="en-US" sz="1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honesty in representing values, property condition</a:t>
            </a: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respecting other broker-client relationships</a:t>
            </a:r>
            <a:br>
              <a:rPr lang="en-US" sz="100" dirty="0"/>
            </a:br>
            <a:br>
              <a:rPr lang="en-US" sz="100" dirty="0"/>
            </a:br>
            <a:br>
              <a:rPr lang="en-US" sz="100" dirty="0"/>
            </a:br>
            <a:endParaRPr lang="en-US" sz="1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submitting all offers</a:t>
            </a:r>
            <a:br>
              <a:rPr lang="en-US" sz="500" dirty="0"/>
            </a:br>
            <a:endParaRPr lang="en-US" sz="5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avoiding commingling, conversion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maintaining transaction files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maintaining confidentialities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managing client property competently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6989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97622" y="0"/>
            <a:ext cx="654637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Duties to customers</a:t>
            </a:r>
            <a:br>
              <a:rPr lang="en-US" sz="1200" dirty="0"/>
            </a:b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honesty and fair dealing</a:t>
            </a:r>
            <a:br>
              <a:rPr lang="en-US" sz="200" dirty="0"/>
            </a:br>
            <a:br>
              <a:rPr lang="en-US" sz="200" dirty="0"/>
            </a:br>
            <a:endParaRPr lang="en-US" sz="2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disclosing sources of compensation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conducting honest advertising that is not misleading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endParaRPr lang="en-US" sz="7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Disclosures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comply with federal, state, and ethical disclosure requirements, including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property defects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interest in a property being sold, bought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identity disclosure in ads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324223" y="533400"/>
            <a:ext cx="10434" cy="422057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9232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97622" y="0"/>
            <a:ext cx="654637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Wholesaling</a:t>
            </a:r>
            <a:br>
              <a:rPr lang="en-US" sz="1200" dirty="0"/>
            </a:b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the practice of finding a willing seller; put property under contract; find a buyer who will pay more than the contract amount; at closing wholesaler assigns contract to buyer who in turn settles with seller and pays wholesaler the difference between the two contract values as a fee</a:t>
            </a:r>
            <a:br>
              <a:rPr lang="en-US" sz="200" dirty="0"/>
            </a:br>
            <a:endParaRPr lang="en-US" sz="2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wholesaler must have a license in some states; practice is discouraged or illegal in other states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endParaRPr lang="en-US" sz="7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324223" y="533400"/>
            <a:ext cx="10434" cy="422057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0911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97622" y="0"/>
            <a:ext cx="654637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“Love letters”</a:t>
            </a:r>
            <a:br>
              <a:rPr lang="en-US" sz="1200" dirty="0"/>
            </a:b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the practice of attaching a personal note to a seller when making an offer.  Letter is designed to make offer more attractive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br>
              <a:rPr lang="en-US" sz="200" dirty="0"/>
            </a:br>
            <a:endParaRPr lang="en-US" sz="200" dirty="0"/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why the buyer likes the property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how well buyer will take care of property</a:t>
            </a:r>
          </a:p>
          <a:p>
            <a:pPr marL="1714500" lvl="3" indent="-457200">
              <a:buFont typeface="Courier New" panose="02070309020205020404" pitchFamily="49" charset="0"/>
              <a:buChar char="o"/>
            </a:pPr>
            <a:r>
              <a:rPr lang="en-US" sz="2400" dirty="0"/>
              <a:t>how well family will love property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practice is discouraged; can be discriminatory or construed to be unlawful basis for rejecting offer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best practice is to avoid use of love letters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2324223" y="533400"/>
            <a:ext cx="10434" cy="422057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613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399" y="0"/>
            <a:ext cx="6705593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Other Professional Practices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100" b="1" dirty="0">
                <a:solidFill>
                  <a:srgbClr val="FF0000"/>
                </a:solidFill>
              </a:rPr>
            </a:b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Professional relationships</a:t>
            </a:r>
            <a:br>
              <a:rPr lang="en-US" sz="1000" dirty="0"/>
            </a:br>
            <a:br>
              <a:rPr lang="en-US" sz="400" dirty="0"/>
            </a:br>
            <a:br>
              <a:rPr lang="en-US" sz="100" dirty="0"/>
            </a:br>
            <a:endParaRPr lang="en-US" sz="1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avoid disparagement of competitors</a:t>
            </a:r>
            <a:br>
              <a:rPr lang="en-US" dirty="0"/>
            </a:br>
            <a:br>
              <a:rPr lang="en-US" sz="200" dirty="0"/>
            </a:br>
            <a:br>
              <a:rPr lang="en-US" sz="200" dirty="0"/>
            </a:br>
            <a:endParaRPr lang="en-US" sz="2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do not exploit unfair advantages</a:t>
            </a:r>
            <a:br>
              <a:rPr lang="en-US" sz="1400" dirty="0"/>
            </a:br>
            <a:br>
              <a:rPr lang="en-US" sz="300" dirty="0"/>
            </a:br>
            <a:endParaRPr lang="en-US" sz="3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arbitrate differences, disputes rather than litigate</a:t>
            </a:r>
            <a:br>
              <a:rPr lang="en-US" sz="700" dirty="0"/>
            </a:br>
            <a:endParaRPr lang="en-US" sz="7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respect agency relationships of others</a:t>
            </a:r>
            <a:br>
              <a:rPr lang="en-US" sz="800" dirty="0"/>
            </a:br>
            <a:endParaRPr lang="en-US" sz="8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conform to accepted standards of            co-brokerage practices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20-39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276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86360"/>
            <a:ext cx="6553200" cy="63144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Forms of illegal discrimination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discriminatory misrepresentation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advertising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unequal services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steering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blockbusting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restricting access to market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redlining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93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endParaRPr lang="en-US" sz="1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Picture 2" descr="C:\Users\Owner\Documents\PREP\PREP COLLATERALS\VISUAL GRAPHICS\68 prohibited discriminatory acts.jpg">
            <a:extLst>
              <a:ext uri="{FF2B5EF4-FFF2-40B4-BE49-F238E27FC236}">
                <a16:creationId xmlns:a16="http://schemas.microsoft.com/office/drawing/2014/main" id="{4D4F9377-8C6D-4345-9661-9DA76ACE9B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4"/>
          <a:stretch/>
        </p:blipFill>
        <p:spPr bwMode="auto">
          <a:xfrm>
            <a:off x="3048000" y="762001"/>
            <a:ext cx="5334000" cy="563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367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Title VIII exemptions</a:t>
            </a:r>
            <a:br>
              <a:rPr lang="en-US" sz="800" b="1" dirty="0"/>
            </a:br>
            <a:endParaRPr lang="en-US" sz="8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selling, leasing single family home without broker or discriminatory advertising, with conditions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1-4 unit rental building where owner is occupant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leasing facilities owned by private clubs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facilities owned by religious organizations and leased to members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400050" lvl="1" indent="0">
              <a:buNone/>
            </a:pPr>
            <a:endParaRPr lang="en-US" sz="1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553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 </a:t>
            </a:r>
            <a:r>
              <a:rPr lang="en-US" sz="2400" dirty="0"/>
              <a:t>Jones v. Mayer</a:t>
            </a:r>
            <a:br>
              <a:rPr lang="en-US" sz="800" b="1" dirty="0"/>
            </a:br>
            <a:endParaRPr lang="en-US" sz="8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discrimination in selling/renting residential housing based on race is prohibited without exception or exemption</a:t>
            </a:r>
            <a:br>
              <a:rPr lang="en-US" dirty="0"/>
            </a:br>
            <a:endParaRPr lang="en-US" sz="8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Equal Opportunity in Housing poster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brokers must display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affirms compliance with fair housing laws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failure to display can be construed as discrimination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see example on following slide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400050" lvl="1" indent="0">
              <a:buNone/>
            </a:pPr>
            <a:endParaRPr lang="en-US" sz="1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4374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324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marL="400050" lvl="1" indent="0">
              <a:buNone/>
            </a:pPr>
            <a:endParaRPr lang="en-US" dirty="0"/>
          </a:p>
          <a:p>
            <a:pPr marL="400050" lvl="1" indent="0">
              <a:buNone/>
            </a:pPr>
            <a:endParaRPr lang="en-US" sz="1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0F905C3-F251-4978-BC4E-2FE0ECABC0F0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685800"/>
            <a:ext cx="4648200" cy="5629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7114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20: </a:t>
            </a:r>
            <a:br>
              <a:rPr lang="en-US" sz="2400" dirty="0"/>
            </a:br>
            <a:r>
              <a:rPr lang="en-US" sz="2400" dirty="0"/>
              <a:t>Professional Practices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76200"/>
            <a:ext cx="6553200" cy="6781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Fair Housing Laws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  Fair Housing Amendments Act of 1988</a:t>
            </a:r>
            <a:endParaRPr lang="en-US" sz="600" b="1" dirty="0"/>
          </a:p>
          <a:p>
            <a:pPr marL="400050" lvl="1" indent="0">
              <a:buNone/>
            </a:pPr>
            <a:endParaRPr lang="en-US" sz="1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no discrimination based on </a:t>
            </a:r>
          </a:p>
          <a:p>
            <a:pPr lvl="4" indent="-342900">
              <a:buFont typeface="Courier New" panose="02070309020205020404" pitchFamily="49" charset="0"/>
              <a:buChar char="o"/>
            </a:pPr>
            <a:r>
              <a:rPr lang="en-US" sz="2600" dirty="0"/>
              <a:t>sex </a:t>
            </a:r>
          </a:p>
          <a:p>
            <a:pPr lvl="4" indent="-342900">
              <a:buFont typeface="Courier New" panose="02070309020205020404" pitchFamily="49" charset="0"/>
              <a:buChar char="o"/>
            </a:pPr>
            <a:r>
              <a:rPr lang="en-US" sz="2600" dirty="0"/>
              <a:t>against the handicapped</a:t>
            </a:r>
          </a:p>
          <a:p>
            <a:pPr lvl="4" indent="-342900">
              <a:buFont typeface="Courier New" panose="02070309020205020404" pitchFamily="49" charset="0"/>
              <a:buChar char="o"/>
            </a:pPr>
            <a:r>
              <a:rPr lang="en-US" sz="2600" dirty="0"/>
              <a:t>families with children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b="1" dirty="0"/>
              <a:t>exemptions</a:t>
            </a:r>
            <a:endParaRPr lang="en-US" sz="800" b="1" dirty="0"/>
          </a:p>
          <a:p>
            <a:pPr marL="400050" lvl="1" indent="0">
              <a:buNone/>
            </a:pPr>
            <a:endParaRPr lang="en-US" sz="100" b="1" dirty="0"/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government-designated retirement housing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retirement community (62+ years of age) 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retirement community if 80 % of dwellings have one person who is 55+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1-4 unit dwellings where owners have no more than three houses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Fair Housing Laws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Property Disclosures</a:t>
            </a:r>
          </a:p>
          <a:p>
            <a:endParaRPr lang="en-US" b="1" dirty="0"/>
          </a:p>
          <a:p>
            <a:r>
              <a:rPr lang="en-US" b="1" dirty="0"/>
              <a:t>Other Professional Practices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306472" y="457200"/>
            <a:ext cx="0" cy="2971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#20  Professional Practices          Slide 20-9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876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903</TotalTime>
  <Words>3274</Words>
  <Application>Microsoft Office PowerPoint</Application>
  <PresentationFormat>On-screen Show (4:3)</PresentationFormat>
  <Paragraphs>776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Courier New</vt:lpstr>
      <vt:lpstr>Wingdings</vt:lpstr>
      <vt:lpstr>Office Theme</vt:lpstr>
      <vt:lpstr>1_Office Theme</vt:lpstr>
      <vt:lpstr>Unit 20: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  <vt:lpstr> # 20:  Professional Practices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119</cp:revision>
  <cp:lastPrinted>2016-08-28T14:04:38Z</cp:lastPrinted>
  <dcterms:created xsi:type="dcterms:W3CDTF">2016-08-26T20:25:48Z</dcterms:created>
  <dcterms:modified xsi:type="dcterms:W3CDTF">2023-04-27T14:53:14Z</dcterms:modified>
</cp:coreProperties>
</file>